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66" r:id="rId5"/>
    <p:sldId id="267" r:id="rId6"/>
    <p:sldId id="268" r:id="rId7"/>
    <p:sldId id="269" r:id="rId8"/>
    <p:sldId id="270" r:id="rId9"/>
    <p:sldId id="260" r:id="rId10"/>
    <p:sldId id="259" r:id="rId11"/>
    <p:sldId id="261" r:id="rId12"/>
    <p:sldId id="262" r:id="rId13"/>
    <p:sldId id="263" r:id="rId14"/>
    <p:sldId id="265" r:id="rId1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0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150" autoAdjust="0"/>
    <p:restoredTop sz="94693"/>
  </p:normalViewPr>
  <p:slideViewPr>
    <p:cSldViewPr snapToGrid="0" snapToObjects="1">
      <p:cViewPr varScale="1">
        <p:scale>
          <a:sx n="79" d="100"/>
          <a:sy n="79" d="100"/>
        </p:scale>
        <p:origin x="116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5C9EB2-0988-F144-8694-CA3A4DCC3082}" type="datetimeFigureOut">
              <a:rPr lang="es-ES" smtClean="0"/>
              <a:t>24/01/2022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4855C0-144D-AB42-B121-481A1BE720B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9575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4855C0-144D-AB42-B121-481A1BE720B0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37591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4855C0-144D-AB42-B121-481A1BE720B0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63582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4855C0-144D-AB42-B121-481A1BE720B0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74196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4855C0-144D-AB42-B121-481A1BE720B0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37181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4855C0-144D-AB42-B121-481A1BE720B0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66940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4855C0-144D-AB42-B121-481A1BE720B0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1140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4855C0-144D-AB42-B121-481A1BE720B0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6330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4855C0-144D-AB42-B121-481A1BE720B0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5669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4855C0-144D-AB42-B121-481A1BE720B0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5669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4855C0-144D-AB42-B121-481A1BE720B0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5669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4855C0-144D-AB42-B121-481A1BE720B0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56697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4855C0-144D-AB42-B121-481A1BE720B0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56697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4855C0-144D-AB42-B121-481A1BE720B0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56697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4855C0-144D-AB42-B121-481A1BE720B0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1016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4A7862-F840-4B41-860A-0E7B958421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37EC3D8-04DD-C946-A142-BD0E66B2C6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EB56F16-8740-9347-BE5F-345CC98E4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722E-DB6B-ED4C-942B-D18EAE2DD634}" type="datetimeFigureOut">
              <a:rPr lang="es-ES" smtClean="0"/>
              <a:t>24/01/2022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3B0E554-35C3-2749-8AEC-CA8A96221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0D77CA4-7099-2441-9E67-86BA62FC1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8A-858E-4A4C-A6CF-E8C705640C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594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BD88EF-B584-6140-8D37-BF9129516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5D69594-245A-DC4F-8F39-0317E79FE7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D8BD07D-F727-8142-8A17-2DBA6ED82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722E-DB6B-ED4C-942B-D18EAE2DD634}" type="datetimeFigureOut">
              <a:rPr lang="es-ES" smtClean="0"/>
              <a:t>24/01/2022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F1AC0DC-695D-004F-A725-22E9FF7D5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5E15BD1-AAA0-C14E-A733-E91C1B411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8A-858E-4A4C-A6CF-E8C705640C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7893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D0C326C-6B3C-FF4D-8D4D-88B1284DFB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4B2D4B3-DD99-4A47-B167-5162102C25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DC02B51-60F8-9C4C-97D7-5083AD432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722E-DB6B-ED4C-942B-D18EAE2DD634}" type="datetimeFigureOut">
              <a:rPr lang="es-ES" smtClean="0"/>
              <a:t>24/01/2022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473ECB2-13FF-894D-9CFA-2C6C54BFA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1241F87-F31C-0B4B-A29C-0B00B9736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8A-858E-4A4C-A6CF-E8C705640C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1540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850E8D-9CD2-DC47-A932-189998AF2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163AC53-7AEB-C941-9540-0D815F36B4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1F46EE4-0A1E-8948-8DED-851FB85EC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722E-DB6B-ED4C-942B-D18EAE2DD634}" type="datetimeFigureOut">
              <a:rPr lang="es-ES" smtClean="0"/>
              <a:t>24/01/2022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5520CC2-5A12-7842-9AD5-58C5F5480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6D6619-DE98-B24B-AF2B-A367A42B5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8A-858E-4A4C-A6CF-E8C705640C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5831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8795CD-84A0-2F44-88A0-D25C59B26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3505A30-A8FC-2D4B-991F-3FA9985994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83FB10E-E2D3-B54A-AA07-BE772FC4A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722E-DB6B-ED4C-942B-D18EAE2DD634}" type="datetimeFigureOut">
              <a:rPr lang="es-ES" smtClean="0"/>
              <a:t>24/01/2022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D7CA771-71C8-9241-8308-7E96417FE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B5ED40-0A3B-614D-80D3-879050580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8A-858E-4A4C-A6CF-E8C705640C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0714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EAC4C7-B821-0240-9F70-0E6B510A3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7803EAE-4440-0944-BDAD-0367CFD67D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996B0E0-4F30-5645-8B0A-BAB8FCC74B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04BCC5F-D241-6243-9EFD-CEF8F287C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722E-DB6B-ED4C-942B-D18EAE2DD634}" type="datetimeFigureOut">
              <a:rPr lang="es-ES" smtClean="0"/>
              <a:t>24/01/2022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81F73C1-C40D-F94B-B2B7-36DC9BCC3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34A49D1-571E-824D-848C-42C6001CA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8A-858E-4A4C-A6CF-E8C705640C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8940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D0A633-3099-9746-81F6-9E6413C9C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17D7E21-C812-5B40-AC4F-9A3C4AA2B0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1CEF44E-1B73-B74E-9B5A-84D6271E2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3BBBCF6-1A7B-5442-9769-BD82A394EF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4364216-B985-A145-AD82-B1A504CBC2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DF46BA9-0060-8344-BECF-0D3D9702B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722E-DB6B-ED4C-942B-D18EAE2DD634}" type="datetimeFigureOut">
              <a:rPr lang="es-ES" smtClean="0"/>
              <a:t>24/01/2022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B3875D7-7E6F-3044-AB83-4A62231E8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3992F80-3A28-3948-8226-AA19441EE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8A-858E-4A4C-A6CF-E8C705640C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4610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D64CE4-E337-654A-9D64-15E1516B3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C48AD48-E3AD-C54A-8D1A-A5B4DF956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722E-DB6B-ED4C-942B-D18EAE2DD634}" type="datetimeFigureOut">
              <a:rPr lang="es-ES" smtClean="0"/>
              <a:t>24/01/2022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EE9131A-4AEF-994E-877E-DC4C41388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B5CDD63-58F7-2849-8D80-ACD62EEE4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8A-858E-4A4C-A6CF-E8C705640C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4393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F4444B7-58ED-2F43-BBEC-27F91528E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722E-DB6B-ED4C-942B-D18EAE2DD634}" type="datetimeFigureOut">
              <a:rPr lang="es-ES" smtClean="0"/>
              <a:t>24/01/2022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AE6BC3C-1579-5A4A-8A2A-094D0E62F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DDC06E-0C88-4D4C-85D0-2A7483961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8A-858E-4A4C-A6CF-E8C705640C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300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B8214E-60D8-B84A-B4C7-35C315A0A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0EFAC43-0784-1648-8E24-BA00FB9A7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847F2E2-9EC4-7C47-B1B5-471823DF65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437B904-EFE0-444F-9261-D8C64EB22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722E-DB6B-ED4C-942B-D18EAE2DD634}" type="datetimeFigureOut">
              <a:rPr lang="es-ES" smtClean="0"/>
              <a:t>24/01/2022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EB3E65B-6E2A-654B-98C3-3C86A4FB6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6AA3CF3-6218-1B49-B469-16C96F883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8A-858E-4A4C-A6CF-E8C705640C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0535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54B37E-B375-384A-929D-3A168100F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EF23B69-E2CA-484A-9A0D-5CB2B55816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6FCF9B5-B643-6F41-87B6-B19BB9BD34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61C617A-FEFF-0D40-8958-12F5C08C3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5722E-DB6B-ED4C-942B-D18EAE2DD634}" type="datetimeFigureOut">
              <a:rPr lang="es-ES" smtClean="0"/>
              <a:t>24/01/2022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097807-C462-4E40-A008-2C589DDA1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18FBDF7-E93A-1E41-86B4-39C862A4B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8A-858E-4A4C-A6CF-E8C705640C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6580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031C18B-7E0B-0548-B0DF-932485AF5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99D37DD-731C-764F-ABC0-3497FBD555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18A2ED-F56E-5E41-950E-E59DC9DD24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A5722E-DB6B-ED4C-942B-D18EAE2DD634}" type="datetimeFigureOut">
              <a:rPr lang="es-ES" smtClean="0"/>
              <a:t>24/01/2022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7ABC76-C55C-DB45-9C60-F828C5D266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DE6AAF-507E-9D43-A91A-AACC3E1BDA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0D18A-858E-4A4C-A6CF-E8C705640C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5409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9298A89-F295-CC41-A120-D4D4439C89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679474"/>
            <a:ext cx="12192000" cy="17933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FBF36E5-16B6-3846-B562-3BD2B44827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18945" y="54615"/>
            <a:ext cx="9469821" cy="1623848"/>
          </a:xfrm>
        </p:spPr>
        <p:txBody>
          <a:bodyPr>
            <a:noAutofit/>
          </a:bodyPr>
          <a:lstStyle/>
          <a:p>
            <a:pPr algn="l"/>
            <a:br>
              <a:rPr lang="es-ES" sz="2800" b="1" dirty="0">
                <a:solidFill>
                  <a:srgbClr val="00A067"/>
                </a:solidFill>
                <a:latin typeface="Visby CF Extra Bold" pitchFamily="2" charset="77"/>
              </a:rPr>
            </a:br>
            <a:r>
              <a:rPr lang="es-ES" sz="2800" b="1" dirty="0">
                <a:solidFill>
                  <a:srgbClr val="00A067"/>
                </a:solidFill>
                <a:latin typeface="Visby CF Extra Bold" pitchFamily="2" charset="77"/>
              </a:rPr>
              <a:t>PÍTAMO. </a:t>
            </a:r>
            <a:r>
              <a:rPr lang="es-ES" sz="2800" b="1" dirty="0">
                <a:solidFill>
                  <a:srgbClr val="00A067"/>
                </a:solidFill>
                <a:latin typeface="Visby CF" pitchFamily="2" charset="77"/>
              </a:rPr>
              <a:t>UN NUEVO MODELO DE CIUDAD</a:t>
            </a:r>
            <a:br>
              <a:rPr lang="es-ES" sz="2800" b="1" dirty="0">
                <a:solidFill>
                  <a:srgbClr val="00A067"/>
                </a:solidFill>
                <a:latin typeface="Visby CF" pitchFamily="2" charset="77"/>
              </a:rPr>
            </a:br>
            <a:r>
              <a:rPr lang="es-ES" sz="2800" b="1" dirty="0">
                <a:solidFill>
                  <a:srgbClr val="00A067"/>
                </a:solidFill>
                <a:latin typeface="Visby CF" pitchFamily="2" charset="77"/>
              </a:rPr>
              <a:t>MODERNA, CONECTADA Y SOSTENIBLE EN SEVILLA.</a:t>
            </a:r>
            <a:br>
              <a:rPr lang="es-ES" sz="2800" b="1" dirty="0">
                <a:solidFill>
                  <a:srgbClr val="00A067"/>
                </a:solidFill>
                <a:latin typeface="Visby CF Extra Bold" pitchFamily="2" charset="77"/>
              </a:rPr>
            </a:br>
            <a:endParaRPr lang="es-ES" sz="2800" b="1" dirty="0">
              <a:solidFill>
                <a:srgbClr val="00A067"/>
              </a:solidFill>
              <a:latin typeface="Visby CF Extra Bold" pitchFamily="2" charset="77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205AFD4-74EC-2945-825B-037EA82DAA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752600"/>
            <a:ext cx="12192000" cy="492687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4481F9C-5B9B-B642-8EF6-A9E72AB572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68" y="538337"/>
            <a:ext cx="2081048" cy="65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705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9298A89-F295-CC41-A120-D4D4439C89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679474"/>
            <a:ext cx="12192000" cy="17933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FBF36E5-16B6-3846-B562-3BD2B44827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2179" y="120161"/>
            <a:ext cx="9469821" cy="1623848"/>
          </a:xfrm>
        </p:spPr>
        <p:txBody>
          <a:bodyPr>
            <a:noAutofit/>
          </a:bodyPr>
          <a:lstStyle/>
          <a:p>
            <a:pPr algn="l"/>
            <a:br>
              <a:rPr lang="es-ES" sz="2400" b="1" dirty="0">
                <a:solidFill>
                  <a:srgbClr val="00A067"/>
                </a:solidFill>
                <a:latin typeface="Visby CF Extra Bold" pitchFamily="2" charset="77"/>
              </a:rPr>
            </a:br>
            <a:r>
              <a:rPr lang="es-ES" sz="2600" b="1" dirty="0">
                <a:solidFill>
                  <a:srgbClr val="00A067"/>
                </a:solidFill>
                <a:latin typeface="Visby CF" pitchFamily="2" charset="77"/>
              </a:rPr>
              <a:t>APUESTA POR LA MOVILIDAD, GRACIAS</a:t>
            </a:r>
            <a:br>
              <a:rPr lang="es-ES" sz="2600" b="1" dirty="0">
                <a:solidFill>
                  <a:srgbClr val="00A067"/>
                </a:solidFill>
                <a:latin typeface="Visby CF" pitchFamily="2" charset="77"/>
              </a:rPr>
            </a:br>
            <a:r>
              <a:rPr lang="es-ES" sz="2600" b="1" dirty="0">
                <a:solidFill>
                  <a:srgbClr val="00A067"/>
                </a:solidFill>
                <a:latin typeface="Visby CF" pitchFamily="2" charset="77"/>
              </a:rPr>
              <a:t>AL INTERCAMBIADOR DE CERCANÍAS.</a:t>
            </a:r>
            <a:br>
              <a:rPr lang="es-ES" sz="2400" b="1" dirty="0">
                <a:solidFill>
                  <a:srgbClr val="00A067"/>
                </a:solidFill>
                <a:latin typeface="Visby CF Extra Bold" pitchFamily="2" charset="77"/>
              </a:rPr>
            </a:br>
            <a:endParaRPr lang="es-ES" sz="2400" b="1" dirty="0">
              <a:solidFill>
                <a:srgbClr val="00A067"/>
              </a:solidFill>
              <a:latin typeface="Visby CF Extra Bold" pitchFamily="2" charset="77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4481F9C-5B9B-B642-8EF6-A9E72AB572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68" y="538337"/>
            <a:ext cx="2081048" cy="656405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70603" y="492514"/>
            <a:ext cx="3094677" cy="1404456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2848"/>
            <a:ext cx="5991225" cy="4896625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0356" y="2286835"/>
            <a:ext cx="5444923" cy="388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305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9298A89-F295-CC41-A120-D4D4439C89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679474"/>
            <a:ext cx="12192000" cy="17933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FBF36E5-16B6-3846-B562-3BD2B44827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23310" y="980805"/>
            <a:ext cx="9033164" cy="1623848"/>
          </a:xfrm>
        </p:spPr>
        <p:txBody>
          <a:bodyPr>
            <a:noAutofit/>
          </a:bodyPr>
          <a:lstStyle/>
          <a:p>
            <a:pPr algn="l"/>
            <a:br>
              <a:rPr lang="es-ES" sz="2600" b="1" dirty="0">
                <a:solidFill>
                  <a:srgbClr val="00A067"/>
                </a:solidFill>
                <a:latin typeface="Visby CF Extra Bold" pitchFamily="2" charset="77"/>
              </a:rPr>
            </a:br>
            <a:r>
              <a:rPr lang="es-ES" sz="2600" b="1" dirty="0">
                <a:solidFill>
                  <a:srgbClr val="00A067"/>
                </a:solidFill>
                <a:latin typeface="Visby CF" pitchFamily="2" charset="77"/>
              </a:rPr>
              <a:t>LA PIEZA CENTRAL PARA LA CORRECTA ARTICULACIÓN SUR DEL ÁREA METROPOLITANA DE SEVILLA.</a:t>
            </a:r>
            <a:br>
              <a:rPr lang="es-ES" sz="2600" b="1" dirty="0">
                <a:solidFill>
                  <a:srgbClr val="00A067"/>
                </a:solidFill>
                <a:latin typeface="Visby CF" pitchFamily="2" charset="77"/>
              </a:rPr>
            </a:br>
            <a:r>
              <a:rPr lang="es-ES" sz="2600" b="1" dirty="0">
                <a:solidFill>
                  <a:srgbClr val="00A067"/>
                </a:solidFill>
                <a:latin typeface="Visby CF" pitchFamily="2" charset="77"/>
              </a:rPr>
              <a:t> </a:t>
            </a:r>
            <a:br>
              <a:rPr lang="es-ES" sz="2600" b="1" dirty="0">
                <a:solidFill>
                  <a:srgbClr val="00A067"/>
                </a:solidFill>
                <a:latin typeface="Visby CF" pitchFamily="2" charset="77"/>
              </a:rPr>
            </a:br>
            <a:r>
              <a:rPr lang="es-ES" sz="2600" b="1" dirty="0">
                <a:solidFill>
                  <a:srgbClr val="00A067"/>
                </a:solidFill>
                <a:latin typeface="Visby CF" pitchFamily="2" charset="77"/>
              </a:rPr>
              <a:t>PRESERVACIÓN DE LAS ÁREAS NATURALES Y FLUVIALES EN TORNO AL RÍO GUADAIRA.</a:t>
            </a:r>
            <a:br>
              <a:rPr lang="es-ES" sz="2600" b="1" dirty="0">
                <a:solidFill>
                  <a:srgbClr val="00A067"/>
                </a:solidFill>
                <a:latin typeface="Visby CF Extra Bold" pitchFamily="2" charset="77"/>
              </a:rPr>
            </a:br>
            <a:endParaRPr lang="es-ES" sz="2600" b="1" dirty="0">
              <a:solidFill>
                <a:srgbClr val="00A067"/>
              </a:solidFill>
              <a:latin typeface="Visby CF Extra Bold" pitchFamily="2" charset="77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4481F9C-5B9B-B642-8EF6-A9E72AB572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68" y="538337"/>
            <a:ext cx="2081048" cy="65640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F5C08A7-AACD-6E47-8B16-7F185E9699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604654"/>
            <a:ext cx="12192000" cy="4074819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2" y="1421895"/>
            <a:ext cx="2681838" cy="112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6561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9298A89-F295-CC41-A120-D4D4439C89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679474"/>
            <a:ext cx="12192000" cy="17933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FBF36E5-16B6-3846-B562-3BD2B44827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23310" y="1194742"/>
            <a:ext cx="9268690" cy="1623848"/>
          </a:xfrm>
        </p:spPr>
        <p:txBody>
          <a:bodyPr>
            <a:noAutofit/>
          </a:bodyPr>
          <a:lstStyle/>
          <a:p>
            <a:pPr algn="l"/>
            <a:br>
              <a:rPr lang="es-ES" sz="2600" b="1" dirty="0">
                <a:solidFill>
                  <a:srgbClr val="00A067"/>
                </a:solidFill>
                <a:latin typeface="Visby CF Extra Bold" pitchFamily="2" charset="77"/>
              </a:rPr>
            </a:br>
            <a:r>
              <a:rPr lang="es-ES" sz="2600" b="1" dirty="0">
                <a:solidFill>
                  <a:srgbClr val="00A067"/>
                </a:solidFill>
                <a:latin typeface="Visby CF Extra Bold" pitchFamily="2" charset="77"/>
              </a:rPr>
              <a:t>PÍTAMO: </a:t>
            </a:r>
            <a:r>
              <a:rPr lang="es-ES" sz="2600" b="1" dirty="0">
                <a:solidFill>
                  <a:srgbClr val="00A067"/>
                </a:solidFill>
                <a:latin typeface="Visby CF" pitchFamily="2" charset="77"/>
              </a:rPr>
              <a:t>UNA SMART CITY AL SUR DE SEVILLA, CON EL PEATÓN COMO PROTAGONISTA.</a:t>
            </a:r>
            <a:br>
              <a:rPr lang="es-ES" sz="2600" b="1" dirty="0">
                <a:solidFill>
                  <a:srgbClr val="00A067"/>
                </a:solidFill>
                <a:latin typeface="Visby CF" pitchFamily="2" charset="77"/>
              </a:rPr>
            </a:br>
            <a:br>
              <a:rPr lang="es-ES" sz="2600" b="1" dirty="0">
                <a:solidFill>
                  <a:srgbClr val="00A067"/>
                </a:solidFill>
                <a:latin typeface="Visby CF" pitchFamily="2" charset="77"/>
              </a:rPr>
            </a:br>
            <a:r>
              <a:rPr lang="es-ES" sz="2600" b="1" dirty="0">
                <a:solidFill>
                  <a:srgbClr val="00A067"/>
                </a:solidFill>
                <a:latin typeface="Visby CF" pitchFamily="2" charset="77"/>
              </a:rPr>
              <a:t>UN PROYECTO SOSTENIBLE CON UN FIRME COMPROMISO CON LAS ENERGÍAS RENOVABLES Y LOS VALORES MEDIOAMBIENTALES.</a:t>
            </a:r>
            <a:br>
              <a:rPr lang="es-ES" sz="2600" b="1" dirty="0">
                <a:solidFill>
                  <a:srgbClr val="00A067"/>
                </a:solidFill>
                <a:latin typeface="Visby CF Extra Bold" pitchFamily="2" charset="77"/>
              </a:rPr>
            </a:br>
            <a:endParaRPr lang="es-ES" sz="2600" b="1" dirty="0">
              <a:solidFill>
                <a:srgbClr val="00A067"/>
              </a:solidFill>
              <a:latin typeface="Visby CF Extra Bold" pitchFamily="2" charset="77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4481F9C-5B9B-B642-8EF6-A9E72AB572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68" y="538337"/>
            <a:ext cx="2081048" cy="65640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460695C-9EFF-2841-9D18-5E16D7EAF5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604654"/>
            <a:ext cx="12192000" cy="407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575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9298A89-F295-CC41-A120-D4D4439C89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679474"/>
            <a:ext cx="12192000" cy="17933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FBF36E5-16B6-3846-B562-3BD2B44827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86983" y="0"/>
            <a:ext cx="9059200" cy="1623848"/>
          </a:xfrm>
        </p:spPr>
        <p:txBody>
          <a:bodyPr>
            <a:noAutofit/>
          </a:bodyPr>
          <a:lstStyle/>
          <a:p>
            <a:pPr algn="l"/>
            <a:br>
              <a:rPr lang="es-ES" sz="2400" b="1" dirty="0">
                <a:solidFill>
                  <a:srgbClr val="00A067"/>
                </a:solidFill>
                <a:latin typeface="Visby CF Extra Bold" pitchFamily="2" charset="77"/>
              </a:rPr>
            </a:br>
            <a:r>
              <a:rPr lang="es-ES" sz="2600" b="1" dirty="0">
                <a:solidFill>
                  <a:srgbClr val="00A067"/>
                </a:solidFill>
                <a:latin typeface="Visby CF" pitchFamily="2" charset="77"/>
              </a:rPr>
              <a:t>UN ESPACIO COSMOPOLITA, JOVEN, INCLUSIVO,</a:t>
            </a:r>
            <a:br>
              <a:rPr lang="es-ES" sz="2600" b="1" dirty="0">
                <a:solidFill>
                  <a:srgbClr val="00A067"/>
                </a:solidFill>
                <a:latin typeface="Visby CF" pitchFamily="2" charset="77"/>
              </a:rPr>
            </a:br>
            <a:r>
              <a:rPr lang="es-ES" sz="2600" b="1" dirty="0">
                <a:solidFill>
                  <a:srgbClr val="00A067"/>
                </a:solidFill>
                <a:latin typeface="Visby CF" pitchFamily="2" charset="77"/>
              </a:rPr>
              <a:t> DINÁMICO Y CON VISIÓN DE FUTURO.</a:t>
            </a:r>
            <a:br>
              <a:rPr lang="es-ES" sz="2400" b="1" dirty="0">
                <a:solidFill>
                  <a:srgbClr val="00A067"/>
                </a:solidFill>
                <a:latin typeface="Visby CF Extra Bold" pitchFamily="2" charset="77"/>
              </a:rPr>
            </a:br>
            <a:endParaRPr lang="es-ES" sz="2400" b="1" dirty="0">
              <a:solidFill>
                <a:srgbClr val="00A067"/>
              </a:solidFill>
              <a:latin typeface="Visby CF Extra Bold" pitchFamily="2" charset="77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4481F9C-5B9B-B642-8EF6-A9E72AB572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68" y="538337"/>
            <a:ext cx="2081048" cy="65640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AC9A685-6CF9-C547-B717-94790ED4E5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752600"/>
            <a:ext cx="12192000" cy="492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571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9298A89-F295-CC41-A120-D4D4439C89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80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FBF36E5-16B6-3846-B562-3BD2B44827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54107" y="2476446"/>
            <a:ext cx="5083783" cy="2346998"/>
          </a:xfrm>
        </p:spPr>
        <p:txBody>
          <a:bodyPr>
            <a:noAutofit/>
          </a:bodyPr>
          <a:lstStyle/>
          <a:p>
            <a:br>
              <a:rPr lang="es-ES" sz="7200" b="1" dirty="0">
                <a:solidFill>
                  <a:srgbClr val="00A067"/>
                </a:solidFill>
                <a:latin typeface="Visby CF Extra Bold" pitchFamily="2" charset="77"/>
              </a:rPr>
            </a:br>
            <a:r>
              <a:rPr lang="es-ES" sz="7200" b="1" dirty="0">
                <a:solidFill>
                  <a:schemeClr val="bg1"/>
                </a:solidFill>
                <a:latin typeface="Visby CF Extra Bold" pitchFamily="2" charset="77"/>
              </a:rPr>
              <a:t>GRACIAS</a:t>
            </a:r>
            <a:br>
              <a:rPr lang="es-ES" sz="7200" b="1" dirty="0">
                <a:solidFill>
                  <a:srgbClr val="00A067"/>
                </a:solidFill>
                <a:latin typeface="Visby CF Extra Bold" pitchFamily="2" charset="77"/>
              </a:rPr>
            </a:br>
            <a:endParaRPr lang="es-ES" sz="7200" b="1" dirty="0">
              <a:solidFill>
                <a:srgbClr val="00A067"/>
              </a:solidFill>
              <a:latin typeface="Visby CF Extra Bold" pitchFamily="2" charset="77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84C75BD-9595-AE4B-909D-EAFEF98628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763" y="4435517"/>
            <a:ext cx="2464474" cy="77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733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9298A89-F295-CC41-A120-D4D4439C89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679474"/>
            <a:ext cx="12192000" cy="17933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FBF36E5-16B6-3846-B562-3BD2B44827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20729" y="1481927"/>
            <a:ext cx="7507490" cy="1623848"/>
          </a:xfrm>
        </p:spPr>
        <p:txBody>
          <a:bodyPr>
            <a:noAutofit/>
          </a:bodyPr>
          <a:lstStyle/>
          <a:p>
            <a:pPr algn="l"/>
            <a:r>
              <a:rPr lang="es-ES" sz="2000" b="1" dirty="0">
                <a:solidFill>
                  <a:srgbClr val="00A067"/>
                </a:solidFill>
                <a:latin typeface="Visby CF" pitchFamily="2" charset="77"/>
              </a:rPr>
              <a:t>·    1.100 MILLONES DE EUROS DE INVERSIÓN.</a:t>
            </a:r>
            <a:br>
              <a:rPr lang="es-ES" sz="2000" b="1" dirty="0">
                <a:solidFill>
                  <a:srgbClr val="00A067"/>
                </a:solidFill>
                <a:latin typeface="Visby CF" pitchFamily="2" charset="77"/>
              </a:rPr>
            </a:br>
            <a:br>
              <a:rPr lang="es-ES" sz="2000" b="1" dirty="0">
                <a:solidFill>
                  <a:srgbClr val="00A067"/>
                </a:solidFill>
                <a:latin typeface="Visby CF" pitchFamily="2" charset="77"/>
              </a:rPr>
            </a:br>
            <a:r>
              <a:rPr lang="es-ES" sz="2000" b="1" dirty="0">
                <a:solidFill>
                  <a:srgbClr val="00A067"/>
                </a:solidFill>
                <a:latin typeface="Visby CF" pitchFamily="2" charset="77"/>
              </a:rPr>
              <a:t>·    CASI 10.000 VIVIENDAS PROYECTADAS.</a:t>
            </a:r>
            <a:br>
              <a:rPr lang="es-ES" sz="2000" b="1" dirty="0">
                <a:solidFill>
                  <a:srgbClr val="00A067"/>
                </a:solidFill>
                <a:latin typeface="Visby CF" pitchFamily="2" charset="77"/>
              </a:rPr>
            </a:br>
            <a:br>
              <a:rPr lang="es-ES" sz="2000" b="1" dirty="0">
                <a:solidFill>
                  <a:srgbClr val="00A067"/>
                </a:solidFill>
                <a:latin typeface="Visby CF" pitchFamily="2" charset="77"/>
              </a:rPr>
            </a:br>
            <a:r>
              <a:rPr lang="es-ES" sz="2000" b="1" dirty="0">
                <a:solidFill>
                  <a:srgbClr val="00A067"/>
                </a:solidFill>
                <a:latin typeface="Visby CF" pitchFamily="2" charset="77"/>
              </a:rPr>
              <a:t>·    MÁS DE 3.600 VIVIENDAS PROTEGIDAS, LA MAYOR BOLSA</a:t>
            </a:r>
            <a:br>
              <a:rPr lang="es-ES" sz="2000" b="1" dirty="0">
                <a:solidFill>
                  <a:srgbClr val="00A067"/>
                </a:solidFill>
                <a:latin typeface="Visby CF" pitchFamily="2" charset="77"/>
              </a:rPr>
            </a:br>
            <a:r>
              <a:rPr lang="es-ES" sz="2000" b="1" dirty="0">
                <a:solidFill>
                  <a:srgbClr val="00A067"/>
                </a:solidFill>
                <a:latin typeface="Visby CF" pitchFamily="2" charset="77"/>
              </a:rPr>
              <a:t>     DE VPO DE ANDALUCÍA. </a:t>
            </a:r>
            <a:br>
              <a:rPr lang="es-ES" sz="2000" b="1" dirty="0">
                <a:solidFill>
                  <a:srgbClr val="00A067"/>
                </a:solidFill>
                <a:latin typeface="Visby CF" pitchFamily="2" charset="77"/>
              </a:rPr>
            </a:br>
            <a:br>
              <a:rPr lang="es-ES" sz="2000" b="1" dirty="0">
                <a:solidFill>
                  <a:srgbClr val="00A067"/>
                </a:solidFill>
                <a:latin typeface="Visby CF" pitchFamily="2" charset="77"/>
              </a:rPr>
            </a:br>
            <a:r>
              <a:rPr lang="es-ES" sz="2000" b="1" dirty="0">
                <a:solidFill>
                  <a:srgbClr val="00A067"/>
                </a:solidFill>
                <a:latin typeface="Visby CF" pitchFamily="2" charset="77"/>
              </a:rPr>
              <a:t>·    185.000 M</a:t>
            </a:r>
            <a:r>
              <a:rPr lang="es-ES" sz="2000" b="1" baseline="30000" dirty="0">
                <a:solidFill>
                  <a:srgbClr val="00A067"/>
                </a:solidFill>
                <a:latin typeface="Visby CF" pitchFamily="2" charset="77"/>
              </a:rPr>
              <a:t>2</a:t>
            </a:r>
            <a:r>
              <a:rPr lang="es-ES" sz="2000" b="1" dirty="0">
                <a:solidFill>
                  <a:srgbClr val="00A067"/>
                </a:solidFill>
                <a:latin typeface="Visby CF" pitchFamily="2" charset="77"/>
              </a:rPr>
              <a:t> SERVICIOS AVANZADOS.</a:t>
            </a:r>
            <a:br>
              <a:rPr lang="es-ES" sz="2000" b="1" dirty="0">
                <a:solidFill>
                  <a:srgbClr val="00A067"/>
                </a:solidFill>
                <a:latin typeface="Visby CF" pitchFamily="2" charset="77"/>
              </a:rPr>
            </a:br>
            <a:br>
              <a:rPr lang="es-ES" sz="2000" b="1" dirty="0">
                <a:solidFill>
                  <a:srgbClr val="00A067"/>
                </a:solidFill>
                <a:latin typeface="Visby CF" pitchFamily="2" charset="77"/>
              </a:rPr>
            </a:br>
            <a:r>
              <a:rPr lang="es-ES" sz="2000" b="1" dirty="0">
                <a:solidFill>
                  <a:srgbClr val="00A067"/>
                </a:solidFill>
                <a:latin typeface="Visby CF" pitchFamily="2" charset="77"/>
              </a:rPr>
              <a:t>·    RESERVA DEL 30% SUELO PARA ESPACIOS LIBRES Y VERDES.</a:t>
            </a:r>
            <a:endParaRPr lang="es-ES" sz="2000" b="1" dirty="0">
              <a:solidFill>
                <a:srgbClr val="00A067"/>
              </a:solidFill>
              <a:latin typeface="Visby CF Extra Bold" pitchFamily="2" charset="77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4481F9C-5B9B-B642-8EF6-A9E72AB572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68" y="538337"/>
            <a:ext cx="2081048" cy="65640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0C0DAA4-28F1-6640-A636-245641F419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285109"/>
            <a:ext cx="12192000" cy="339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209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9298A89-F295-CC41-A120-D4D4439C89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679474"/>
            <a:ext cx="12192000" cy="17933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FBF36E5-16B6-3846-B562-3BD2B44827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80400" y="-50582"/>
            <a:ext cx="9469821" cy="1623848"/>
          </a:xfrm>
        </p:spPr>
        <p:txBody>
          <a:bodyPr>
            <a:noAutofit/>
          </a:bodyPr>
          <a:lstStyle/>
          <a:p>
            <a:pPr algn="l"/>
            <a:br>
              <a:rPr lang="es-ES" sz="2400" b="1" dirty="0">
                <a:solidFill>
                  <a:srgbClr val="00A067"/>
                </a:solidFill>
                <a:latin typeface="Visby CF Extra Bold" pitchFamily="2" charset="77"/>
              </a:rPr>
            </a:br>
            <a:r>
              <a:rPr lang="es-ES" sz="2600" b="1" dirty="0">
                <a:solidFill>
                  <a:srgbClr val="00A067"/>
                </a:solidFill>
                <a:latin typeface="Visby CF" pitchFamily="2" charset="77"/>
              </a:rPr>
              <a:t>UN DESARROLLO EN 5 ETAPAS A 10 AÑOS VISTA.</a:t>
            </a:r>
            <a:br>
              <a:rPr lang="es-ES" sz="2600" b="1" dirty="0">
                <a:solidFill>
                  <a:srgbClr val="00A067"/>
                </a:solidFill>
                <a:latin typeface="Visby CF" pitchFamily="2" charset="77"/>
              </a:rPr>
            </a:br>
            <a:r>
              <a:rPr lang="es-ES" sz="2600" b="1" dirty="0">
                <a:solidFill>
                  <a:srgbClr val="00A067"/>
                </a:solidFill>
                <a:latin typeface="Visby CF" pitchFamily="2" charset="77"/>
              </a:rPr>
              <a:t>+72.000 PUESTOS DE TRABAJO DIRECTOS E INDIRECTOS.</a:t>
            </a:r>
            <a:br>
              <a:rPr lang="es-ES" sz="2400" b="1" dirty="0">
                <a:solidFill>
                  <a:srgbClr val="00A067"/>
                </a:solidFill>
                <a:latin typeface="Visby CF Extra Bold" pitchFamily="2" charset="77"/>
              </a:rPr>
            </a:br>
            <a:endParaRPr lang="es-ES" sz="2400" b="1" dirty="0">
              <a:solidFill>
                <a:srgbClr val="00A067"/>
              </a:solidFill>
              <a:latin typeface="Visby CF Extra Bold" pitchFamily="2" charset="77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4481F9C-5B9B-B642-8EF6-A9E72AB572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68" y="538337"/>
            <a:ext cx="2081048" cy="656405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" y="1663770"/>
            <a:ext cx="10058400" cy="501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4659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9298A89-F295-CC41-A120-D4D4439C89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679474"/>
            <a:ext cx="12192000" cy="17933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FBF36E5-16B6-3846-B562-3BD2B44827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80400" y="-50582"/>
            <a:ext cx="9469821" cy="1623848"/>
          </a:xfrm>
        </p:spPr>
        <p:txBody>
          <a:bodyPr>
            <a:noAutofit/>
          </a:bodyPr>
          <a:lstStyle/>
          <a:p>
            <a:pPr algn="l"/>
            <a:br>
              <a:rPr lang="es-ES" sz="2400" b="1" dirty="0">
                <a:solidFill>
                  <a:srgbClr val="00A067"/>
                </a:solidFill>
                <a:latin typeface="Visby CF Extra Bold" pitchFamily="2" charset="77"/>
              </a:rPr>
            </a:br>
            <a:r>
              <a:rPr lang="es-ES" sz="2600" b="1" dirty="0">
                <a:solidFill>
                  <a:srgbClr val="00A067"/>
                </a:solidFill>
                <a:latin typeface="Visby CF" pitchFamily="2" charset="77"/>
              </a:rPr>
              <a:t>UN DESARROLLO EN 5 ETAPAS A 10 AÑOS VISTA.</a:t>
            </a:r>
            <a:br>
              <a:rPr lang="es-ES" sz="2600" b="1" dirty="0">
                <a:solidFill>
                  <a:srgbClr val="00A067"/>
                </a:solidFill>
                <a:latin typeface="Visby CF" pitchFamily="2" charset="77"/>
              </a:rPr>
            </a:br>
            <a:r>
              <a:rPr lang="es-ES" sz="2600" b="1" dirty="0">
                <a:solidFill>
                  <a:srgbClr val="00A067"/>
                </a:solidFill>
                <a:latin typeface="Visby CF" pitchFamily="2" charset="77"/>
              </a:rPr>
              <a:t>+72.000 PUESTOS DE TRABAJO DIRECTOS E INDIRECTOS.</a:t>
            </a:r>
            <a:br>
              <a:rPr lang="es-ES" sz="2400" b="1" dirty="0">
                <a:solidFill>
                  <a:srgbClr val="00A067"/>
                </a:solidFill>
                <a:latin typeface="Visby CF Extra Bold" pitchFamily="2" charset="77"/>
              </a:rPr>
            </a:br>
            <a:endParaRPr lang="es-ES" sz="2400" b="1" dirty="0">
              <a:solidFill>
                <a:srgbClr val="00A067"/>
              </a:solidFill>
              <a:latin typeface="Visby CF Extra Bold" pitchFamily="2" charset="77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4481F9C-5B9B-B642-8EF6-A9E72AB572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68" y="538337"/>
            <a:ext cx="2081048" cy="656405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1" y="1663770"/>
            <a:ext cx="10058398" cy="501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715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9298A89-F295-CC41-A120-D4D4439C89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679474"/>
            <a:ext cx="12192000" cy="17933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FBF36E5-16B6-3846-B562-3BD2B44827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80400" y="-50582"/>
            <a:ext cx="9469821" cy="1623848"/>
          </a:xfrm>
        </p:spPr>
        <p:txBody>
          <a:bodyPr>
            <a:noAutofit/>
          </a:bodyPr>
          <a:lstStyle/>
          <a:p>
            <a:pPr algn="l"/>
            <a:br>
              <a:rPr lang="es-ES" sz="2400" b="1" dirty="0">
                <a:solidFill>
                  <a:srgbClr val="00A067"/>
                </a:solidFill>
                <a:latin typeface="Visby CF Extra Bold" pitchFamily="2" charset="77"/>
              </a:rPr>
            </a:br>
            <a:r>
              <a:rPr lang="es-ES" sz="2600" b="1" dirty="0">
                <a:solidFill>
                  <a:srgbClr val="00A067"/>
                </a:solidFill>
                <a:latin typeface="Visby CF" pitchFamily="2" charset="77"/>
              </a:rPr>
              <a:t>UN DESARROLLO EN 5 ETAPAS A 10 AÑOS VISTA.</a:t>
            </a:r>
            <a:br>
              <a:rPr lang="es-ES" sz="2600" b="1" dirty="0">
                <a:solidFill>
                  <a:srgbClr val="00A067"/>
                </a:solidFill>
                <a:latin typeface="Visby CF" pitchFamily="2" charset="77"/>
              </a:rPr>
            </a:br>
            <a:r>
              <a:rPr lang="es-ES" sz="2600" b="1" dirty="0">
                <a:solidFill>
                  <a:srgbClr val="00A067"/>
                </a:solidFill>
                <a:latin typeface="Visby CF" pitchFamily="2" charset="77"/>
              </a:rPr>
              <a:t>+72.000 PUESTOS DE TRABAJO DIRECTOS E INDIRECTOS.</a:t>
            </a:r>
            <a:br>
              <a:rPr lang="es-ES" sz="2400" b="1" dirty="0">
                <a:solidFill>
                  <a:srgbClr val="00A067"/>
                </a:solidFill>
                <a:latin typeface="Visby CF Extra Bold" pitchFamily="2" charset="77"/>
              </a:rPr>
            </a:br>
            <a:endParaRPr lang="es-ES" sz="2400" b="1" dirty="0">
              <a:solidFill>
                <a:srgbClr val="00A067"/>
              </a:solidFill>
              <a:latin typeface="Visby CF Extra Bold" pitchFamily="2" charset="77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4481F9C-5B9B-B642-8EF6-A9E72AB572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68" y="538337"/>
            <a:ext cx="2081048" cy="656405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1" y="1663770"/>
            <a:ext cx="10058398" cy="501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665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9298A89-F295-CC41-A120-D4D4439C89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679474"/>
            <a:ext cx="12192000" cy="17933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FBF36E5-16B6-3846-B562-3BD2B44827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80400" y="-50582"/>
            <a:ext cx="9469821" cy="1623848"/>
          </a:xfrm>
        </p:spPr>
        <p:txBody>
          <a:bodyPr>
            <a:noAutofit/>
          </a:bodyPr>
          <a:lstStyle/>
          <a:p>
            <a:pPr algn="l"/>
            <a:br>
              <a:rPr lang="es-ES" sz="2400" b="1" dirty="0">
                <a:solidFill>
                  <a:srgbClr val="00A067"/>
                </a:solidFill>
                <a:latin typeface="Visby CF Extra Bold" pitchFamily="2" charset="77"/>
              </a:rPr>
            </a:br>
            <a:r>
              <a:rPr lang="es-ES" sz="2600" b="1" dirty="0">
                <a:solidFill>
                  <a:srgbClr val="00A067"/>
                </a:solidFill>
                <a:latin typeface="Visby CF" pitchFamily="2" charset="77"/>
              </a:rPr>
              <a:t>UN DESARROLLO EN 5 ETAPAS A 10 AÑOS VISTA.</a:t>
            </a:r>
            <a:br>
              <a:rPr lang="es-ES" sz="2600" b="1" dirty="0">
                <a:solidFill>
                  <a:srgbClr val="00A067"/>
                </a:solidFill>
                <a:latin typeface="Visby CF" pitchFamily="2" charset="77"/>
              </a:rPr>
            </a:br>
            <a:r>
              <a:rPr lang="es-ES" sz="2600" b="1" dirty="0">
                <a:solidFill>
                  <a:srgbClr val="00A067"/>
                </a:solidFill>
                <a:latin typeface="Visby CF" pitchFamily="2" charset="77"/>
              </a:rPr>
              <a:t>+72.000 PUESTOS DE TRABAJO DIRECTOS E INDIRECTOS.</a:t>
            </a:r>
            <a:br>
              <a:rPr lang="es-ES" sz="2400" b="1" dirty="0">
                <a:solidFill>
                  <a:srgbClr val="00A067"/>
                </a:solidFill>
                <a:latin typeface="Visby CF Extra Bold" pitchFamily="2" charset="77"/>
              </a:rPr>
            </a:br>
            <a:endParaRPr lang="es-ES" sz="2400" b="1" dirty="0">
              <a:solidFill>
                <a:srgbClr val="00A067"/>
              </a:solidFill>
              <a:latin typeface="Visby CF Extra Bold" pitchFamily="2" charset="77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4481F9C-5B9B-B642-8EF6-A9E72AB572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68" y="538337"/>
            <a:ext cx="2081048" cy="656405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2" y="1663770"/>
            <a:ext cx="10058396" cy="501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4952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9298A89-F295-CC41-A120-D4D4439C89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679474"/>
            <a:ext cx="12192000" cy="17933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FBF36E5-16B6-3846-B562-3BD2B44827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80400" y="-50582"/>
            <a:ext cx="9469821" cy="1623848"/>
          </a:xfrm>
        </p:spPr>
        <p:txBody>
          <a:bodyPr>
            <a:noAutofit/>
          </a:bodyPr>
          <a:lstStyle/>
          <a:p>
            <a:pPr algn="l"/>
            <a:br>
              <a:rPr lang="es-ES" sz="2400" b="1" dirty="0">
                <a:solidFill>
                  <a:srgbClr val="00A067"/>
                </a:solidFill>
                <a:latin typeface="Visby CF Extra Bold" pitchFamily="2" charset="77"/>
              </a:rPr>
            </a:br>
            <a:r>
              <a:rPr lang="es-ES" sz="2600" b="1" dirty="0">
                <a:solidFill>
                  <a:srgbClr val="00A067"/>
                </a:solidFill>
                <a:latin typeface="Visby CF" pitchFamily="2" charset="77"/>
              </a:rPr>
              <a:t>UN DESARROLLO EN 5 ETAPAS A 10 AÑOS VISTA.</a:t>
            </a:r>
            <a:br>
              <a:rPr lang="es-ES" sz="2600" b="1" dirty="0">
                <a:solidFill>
                  <a:srgbClr val="00A067"/>
                </a:solidFill>
                <a:latin typeface="Visby CF" pitchFamily="2" charset="77"/>
              </a:rPr>
            </a:br>
            <a:r>
              <a:rPr lang="es-ES" sz="2600" b="1" dirty="0">
                <a:solidFill>
                  <a:srgbClr val="00A067"/>
                </a:solidFill>
                <a:latin typeface="Visby CF" pitchFamily="2" charset="77"/>
              </a:rPr>
              <a:t>+72.000 PUESTOS DE TRABAJO DIRECTOS E INDIRECTOS.</a:t>
            </a:r>
            <a:br>
              <a:rPr lang="es-ES" sz="2400" b="1" dirty="0">
                <a:solidFill>
                  <a:srgbClr val="00A067"/>
                </a:solidFill>
                <a:latin typeface="Visby CF Extra Bold" pitchFamily="2" charset="77"/>
              </a:rPr>
            </a:br>
            <a:endParaRPr lang="es-ES" sz="2400" b="1" dirty="0">
              <a:solidFill>
                <a:srgbClr val="00A067"/>
              </a:solidFill>
              <a:latin typeface="Visby CF Extra Bold" pitchFamily="2" charset="77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4481F9C-5B9B-B642-8EF6-A9E72AB572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68" y="538337"/>
            <a:ext cx="2081048" cy="656405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2" y="1663770"/>
            <a:ext cx="10058396" cy="501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817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9298A89-F295-CC41-A120-D4D4439C89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679474"/>
            <a:ext cx="12192000" cy="17933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FBF36E5-16B6-3846-B562-3BD2B44827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80400" y="-50582"/>
            <a:ext cx="9469821" cy="1623848"/>
          </a:xfrm>
        </p:spPr>
        <p:txBody>
          <a:bodyPr>
            <a:noAutofit/>
          </a:bodyPr>
          <a:lstStyle/>
          <a:p>
            <a:pPr algn="l"/>
            <a:br>
              <a:rPr lang="es-ES" sz="2400" b="1" dirty="0">
                <a:solidFill>
                  <a:srgbClr val="00A067"/>
                </a:solidFill>
                <a:latin typeface="Visby CF Extra Bold" pitchFamily="2" charset="77"/>
              </a:rPr>
            </a:br>
            <a:r>
              <a:rPr lang="es-ES" sz="2600" b="1" dirty="0">
                <a:solidFill>
                  <a:srgbClr val="00A067"/>
                </a:solidFill>
                <a:latin typeface="Visby CF" pitchFamily="2" charset="77"/>
              </a:rPr>
              <a:t>UN DESARROLLO EN 5 ETAPAS A 10 AÑOS VISTA.</a:t>
            </a:r>
            <a:br>
              <a:rPr lang="es-ES" sz="2600" b="1" dirty="0">
                <a:solidFill>
                  <a:srgbClr val="00A067"/>
                </a:solidFill>
                <a:latin typeface="Visby CF" pitchFamily="2" charset="77"/>
              </a:rPr>
            </a:br>
            <a:r>
              <a:rPr lang="es-ES" sz="2600" b="1" dirty="0">
                <a:solidFill>
                  <a:srgbClr val="00A067"/>
                </a:solidFill>
                <a:latin typeface="Visby CF" pitchFamily="2" charset="77"/>
              </a:rPr>
              <a:t>+72.000 PUESTOS DE TRABAJO DIRECTOS E INDIRECTOS.</a:t>
            </a:r>
            <a:br>
              <a:rPr lang="es-ES" sz="2400" b="1" dirty="0">
                <a:solidFill>
                  <a:srgbClr val="00A067"/>
                </a:solidFill>
                <a:latin typeface="Visby CF Extra Bold" pitchFamily="2" charset="77"/>
              </a:rPr>
            </a:br>
            <a:endParaRPr lang="es-ES" sz="2400" b="1" dirty="0">
              <a:solidFill>
                <a:srgbClr val="00A067"/>
              </a:solidFill>
              <a:latin typeface="Visby CF Extra Bold" pitchFamily="2" charset="77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4481F9C-5B9B-B642-8EF6-A9E72AB572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68" y="538337"/>
            <a:ext cx="2081048" cy="656405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3" y="1663770"/>
            <a:ext cx="10058394" cy="501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001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9298A89-F295-CC41-A120-D4D4439C89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679474"/>
            <a:ext cx="12192000" cy="17933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FBF36E5-16B6-3846-B562-3BD2B44827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4347" y="124398"/>
            <a:ext cx="10261203" cy="1623848"/>
          </a:xfrm>
        </p:spPr>
        <p:txBody>
          <a:bodyPr>
            <a:noAutofit/>
          </a:bodyPr>
          <a:lstStyle/>
          <a:p>
            <a:pPr algn="l"/>
            <a:br>
              <a:rPr lang="es-ES" sz="2400" b="1" dirty="0">
                <a:solidFill>
                  <a:srgbClr val="00A067"/>
                </a:solidFill>
                <a:latin typeface="Visby CF Extra Bold" pitchFamily="2" charset="77"/>
              </a:rPr>
            </a:br>
            <a:r>
              <a:rPr lang="es-ES" sz="2600" b="1" dirty="0">
                <a:solidFill>
                  <a:srgbClr val="00A067"/>
                </a:solidFill>
                <a:latin typeface="Visby CF" pitchFamily="2" charset="77"/>
              </a:rPr>
              <a:t>UN NUEVO TERRITORIO ASOCIADO AL ÁREA</a:t>
            </a:r>
            <a:br>
              <a:rPr lang="es-ES" sz="2600" b="1" dirty="0">
                <a:solidFill>
                  <a:srgbClr val="00A067"/>
                </a:solidFill>
                <a:latin typeface="Visby CF" pitchFamily="2" charset="77"/>
              </a:rPr>
            </a:br>
            <a:r>
              <a:rPr lang="es-ES" sz="2600" b="1" dirty="0">
                <a:solidFill>
                  <a:srgbClr val="00A067"/>
                </a:solidFill>
                <a:latin typeface="Visby CF" pitchFamily="2" charset="77"/>
              </a:rPr>
              <a:t>METROPOLITANA DE SEVILLA Y AL VALLE INFERIOR</a:t>
            </a:r>
            <a:br>
              <a:rPr lang="es-ES" sz="2600" b="1" dirty="0">
                <a:solidFill>
                  <a:srgbClr val="00A067"/>
                </a:solidFill>
                <a:latin typeface="Visby CF" pitchFamily="2" charset="77"/>
              </a:rPr>
            </a:br>
            <a:r>
              <a:rPr lang="es-ES" sz="2600" b="1" dirty="0">
                <a:solidFill>
                  <a:srgbClr val="00A067"/>
                </a:solidFill>
                <a:latin typeface="Visby CF" pitchFamily="2" charset="77"/>
              </a:rPr>
              <a:t>DEL GUADALQUIVIR.</a:t>
            </a:r>
            <a:br>
              <a:rPr lang="es-ES" sz="2200" b="1" dirty="0">
                <a:solidFill>
                  <a:srgbClr val="00A067"/>
                </a:solidFill>
                <a:latin typeface="Visby CF Extra Bold" pitchFamily="2" charset="77"/>
              </a:rPr>
            </a:br>
            <a:endParaRPr lang="es-ES" sz="2200" b="1" dirty="0">
              <a:solidFill>
                <a:srgbClr val="00A067"/>
              </a:solidFill>
              <a:latin typeface="Visby CF Extra Bold" pitchFamily="2" charset="77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4481F9C-5B9B-B642-8EF6-A9E72AB572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68" y="538337"/>
            <a:ext cx="2081048" cy="65640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804C166-7FDE-0C43-BC34-A5EBDD4137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909" y="2092362"/>
            <a:ext cx="5237018" cy="424299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8E7A1B8-08D7-C346-A7E9-0DB7A1A1C4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73" y="2096715"/>
            <a:ext cx="6000549" cy="423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23420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345</Words>
  <Application>Microsoft Office PowerPoint</Application>
  <PresentationFormat>Panorámica</PresentationFormat>
  <Paragraphs>28</Paragraphs>
  <Slides>14</Slides>
  <Notes>14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Visby CF</vt:lpstr>
      <vt:lpstr>Visby CF Extra Bold</vt:lpstr>
      <vt:lpstr>Tema de Office</vt:lpstr>
      <vt:lpstr> PÍTAMO. UN NUEVO MODELO DE CIUDAD MODERNA, CONECTADA Y SOSTENIBLE EN SEVILLA. </vt:lpstr>
      <vt:lpstr>·    1.100 MILLONES DE EUROS DE INVERSIÓN.  ·    CASI 10.000 VIVIENDAS PROYECTADAS.  ·    MÁS DE 3.600 VIVIENDAS PROTEGIDAS, LA MAYOR BOLSA      DE VPO DE ANDALUCÍA.   ·    185.000 M2 SERVICIOS AVANZADOS.  ·    RESERVA DEL 30% SUELO PARA ESPACIOS LIBRES Y VERDES.</vt:lpstr>
      <vt:lpstr> UN DESARROLLO EN 5 ETAPAS A 10 AÑOS VISTA. +72.000 PUESTOS DE TRABAJO DIRECTOS E INDIRECTOS. </vt:lpstr>
      <vt:lpstr> UN DESARROLLO EN 5 ETAPAS A 10 AÑOS VISTA. +72.000 PUESTOS DE TRABAJO DIRECTOS E INDIRECTOS. </vt:lpstr>
      <vt:lpstr> UN DESARROLLO EN 5 ETAPAS A 10 AÑOS VISTA. +72.000 PUESTOS DE TRABAJO DIRECTOS E INDIRECTOS. </vt:lpstr>
      <vt:lpstr> UN DESARROLLO EN 5 ETAPAS A 10 AÑOS VISTA. +72.000 PUESTOS DE TRABAJO DIRECTOS E INDIRECTOS. </vt:lpstr>
      <vt:lpstr> UN DESARROLLO EN 5 ETAPAS A 10 AÑOS VISTA. +72.000 PUESTOS DE TRABAJO DIRECTOS E INDIRECTOS. </vt:lpstr>
      <vt:lpstr> UN DESARROLLO EN 5 ETAPAS A 10 AÑOS VISTA. +72.000 PUESTOS DE TRABAJO DIRECTOS E INDIRECTOS. </vt:lpstr>
      <vt:lpstr> UN NUEVO TERRITORIO ASOCIADO AL ÁREA METROPOLITANA DE SEVILLA Y AL VALLE INFERIOR DEL GUADALQUIVIR. </vt:lpstr>
      <vt:lpstr> APUESTA POR LA MOVILIDAD, GRACIAS AL INTERCAMBIADOR DE CERCANÍAS. </vt:lpstr>
      <vt:lpstr> LA PIEZA CENTRAL PARA LA CORRECTA ARTICULACIÓN SUR DEL ÁREA METROPOLITANA DE SEVILLA.   PRESERVACIÓN DE LAS ÁREAS NATURALES Y FLUVIALES EN TORNO AL RÍO GUADAIRA. </vt:lpstr>
      <vt:lpstr> PÍTAMO: UNA SMART CITY AL SUR DE SEVILLA, CON EL PEATÓN COMO PROTAGONISTA.  UN PROYECTO SOSTENIBLE CON UN FIRME COMPROMISO CON LAS ENERGÍAS RENOVABLES Y LOS VALORES MEDIOAMBIENTALES. </vt:lpstr>
      <vt:lpstr> UN ESPACIO COSMOPOLITA, JOVEN, INCLUSIVO,  DINÁMICO Y CON VISIÓN DE FUTURO. </vt:lpstr>
      <vt:lpstr> GRACIAS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Pítamo. Un nuevo modelo de ciudad moderna, conectada y sostenible en Sevilla.</dc:title>
  <dc:creator>Microsoft Office User</dc:creator>
  <cp:lastModifiedBy>Claudio  Escudero Núñez</cp:lastModifiedBy>
  <cp:revision>14</cp:revision>
  <dcterms:created xsi:type="dcterms:W3CDTF">2022-01-21T08:02:56Z</dcterms:created>
  <dcterms:modified xsi:type="dcterms:W3CDTF">2022-01-24T18:39:55Z</dcterms:modified>
</cp:coreProperties>
</file>